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8" r:id="rId5"/>
    <p:sldId id="279" r:id="rId6"/>
    <p:sldId id="280" r:id="rId7"/>
    <p:sldId id="281" r:id="rId8"/>
    <p:sldId id="282" r:id="rId9"/>
    <p:sldId id="276" r:id="rId10"/>
    <p:sldId id="277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87567" autoAdjust="0"/>
  </p:normalViewPr>
  <p:slideViewPr>
    <p:cSldViewPr>
      <p:cViewPr varScale="1">
        <p:scale>
          <a:sx n="50" d="100"/>
          <a:sy n="50" d="100"/>
        </p:scale>
        <p:origin x="-52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2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65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97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6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85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66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82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08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06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77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11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C0118-0C9A-4B5B-B1CC-4B897C34954B}" type="datetimeFigureOut">
              <a:rPr lang="pt-BR" smtClean="0"/>
              <a:t>07/10/2014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40F40-B290-4480-B9B4-9E5FD7845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10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1560" y="620688"/>
            <a:ext cx="7772400" cy="3312368"/>
          </a:xfrm>
        </p:spPr>
        <p:txBody>
          <a:bodyPr>
            <a:normAutofit/>
          </a:bodyPr>
          <a:lstStyle/>
          <a:p>
            <a:r>
              <a:rPr lang="pt-BR" i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600" i="1" u="sng" dirty="0" smtClean="0">
                <a:latin typeface="Times New Roman" pitchFamily="18" charset="0"/>
                <a:cs typeface="Times New Roman" pitchFamily="18" charset="0"/>
              </a:rPr>
              <a:t>Trabalho de Formatura do Curso de Automação Industrial</a:t>
            </a:r>
            <a:r>
              <a:rPr lang="pt-BR" i="1" u="sng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pt-BR" i="1" u="sng" dirty="0" smtClean="0">
                <a:latin typeface="Times New Roman" pitchFamily="18" charset="0"/>
                <a:cs typeface="Times New Roman" pitchFamily="18" charset="0"/>
              </a:rPr>
            </a:br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Climatização e controle de solo em Estufa “Cliconsoles”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495128"/>
          </a:xfrm>
        </p:spPr>
        <p:txBody>
          <a:bodyPr/>
          <a:lstStyle/>
          <a:p>
            <a:r>
              <a:rPr lang="pt-BR" u="sng" dirty="0" smtClean="0">
                <a:solidFill>
                  <a:srgbClr val="0070C0"/>
                </a:solidFill>
              </a:rPr>
              <a:t>Representantes do Grupo</a:t>
            </a:r>
          </a:p>
          <a:p>
            <a:r>
              <a:rPr lang="pt-BR" dirty="0" smtClean="0">
                <a:solidFill>
                  <a:srgbClr val="0070C0"/>
                </a:solidFill>
              </a:rPr>
              <a:t>Henrique Xavier</a:t>
            </a:r>
          </a:p>
          <a:p>
            <a:r>
              <a:rPr lang="pt-BR" dirty="0" smtClean="0">
                <a:solidFill>
                  <a:srgbClr val="0070C0"/>
                </a:solidFill>
              </a:rPr>
              <a:t>Everson do Santos Avelino</a:t>
            </a:r>
          </a:p>
          <a:p>
            <a:r>
              <a:rPr lang="pt-BR" dirty="0" err="1" smtClean="0">
                <a:solidFill>
                  <a:srgbClr val="0070C0"/>
                </a:solidFill>
              </a:rPr>
              <a:t>Izaias</a:t>
            </a:r>
            <a:r>
              <a:rPr lang="pt-BR" dirty="0" smtClean="0">
                <a:solidFill>
                  <a:srgbClr val="0070C0"/>
                </a:solidFill>
              </a:rPr>
              <a:t> </a:t>
            </a:r>
            <a:r>
              <a:rPr lang="pt-BR" dirty="0" smtClean="0">
                <a:solidFill>
                  <a:srgbClr val="0070C0"/>
                </a:solidFill>
              </a:rPr>
              <a:t>da Silva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09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Função das teclas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9" y="1753116"/>
            <a:ext cx="936104" cy="936104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6" y="4164317"/>
            <a:ext cx="855712" cy="855712"/>
          </a:xfrm>
          <a:prstGeom prst="rect">
            <a:avLst/>
          </a:prstGeom>
        </p:spPr>
      </p:pic>
      <p:pic>
        <p:nvPicPr>
          <p:cNvPr id="9" name="Espaço Reservado para Conteú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6" y="3001144"/>
            <a:ext cx="855712" cy="855712"/>
          </a:xfrm>
          <a:prstGeom prst="rect">
            <a:avLst/>
          </a:prstGeom>
        </p:spPr>
      </p:pic>
      <p:pic>
        <p:nvPicPr>
          <p:cNvPr id="10" name="Espaço Reservado para Conteú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10" y="5373216"/>
            <a:ext cx="855712" cy="85571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1815478" y="1844824"/>
            <a:ext cx="378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Entrar/Passar nos menus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49233" y="3043197"/>
            <a:ext cx="5055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Subir e Modificar valores/estados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815478" y="4209483"/>
            <a:ext cx="5110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Descer e Modicar valores/estados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851822" y="5385335"/>
            <a:ext cx="763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Sair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14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Telas de Comando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As telas de comandos são dividas em três partes. </a:t>
            </a:r>
          </a:p>
          <a:p>
            <a:pPr marL="0" indent="0">
              <a:buNone/>
            </a:pPr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São elas:</a:t>
            </a:r>
          </a:p>
          <a:p>
            <a:endParaRPr lang="pt-BR" dirty="0">
              <a:latin typeface="Times New Roman" pitchFamily="18" charset="0"/>
              <a:cs typeface="Times New Roman" pitchFamily="18" charset="0"/>
            </a:endParaRPr>
          </a:p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Menu de Parâmetros </a:t>
            </a:r>
          </a:p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Menu de Acionamentos</a:t>
            </a:r>
          </a:p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Menu de Registros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268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Telas Principais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Tela principal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216"/>
            <a:ext cx="4040188" cy="2272605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008" y="2348880"/>
            <a:ext cx="4041775" cy="639762"/>
          </a:xfrm>
        </p:spPr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Tela de alerta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13770"/>
            <a:ext cx="4041775" cy="2273498"/>
          </a:xfrm>
        </p:spPr>
      </p:pic>
    </p:spTree>
    <p:extLst>
      <p:ext uri="{BB962C8B-B14F-4D97-AF65-F5344CB8AC3E}">
        <p14:creationId xmlns:p14="http://schemas.microsoft.com/office/powerpoint/2010/main" val="20838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parâmetros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068960"/>
            <a:ext cx="6696744" cy="3196952"/>
          </a:xfrm>
        </p:spPr>
      </p:pic>
      <p:sp>
        <p:nvSpPr>
          <p:cNvPr id="5" name="CaixaDeTexto 4"/>
          <p:cNvSpPr txBox="1"/>
          <p:nvPr/>
        </p:nvSpPr>
        <p:spPr>
          <a:xfrm>
            <a:off x="1259632" y="2564904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Segurança: Tela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senha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51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Parâmetros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Offset de Temperatura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008" y="2348880"/>
            <a:ext cx="4041775" cy="639762"/>
          </a:xfrm>
        </p:spPr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Temperatura Máxima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13770"/>
            <a:ext cx="4041775" cy="2273498"/>
          </a:xfrm>
        </p:spPr>
      </p:pic>
      <p:pic>
        <p:nvPicPr>
          <p:cNvPr id="10" name="Espaço Reservado para Conteúdo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7200" y="3014216"/>
            <a:ext cx="4040188" cy="2272605"/>
          </a:xfrm>
        </p:spPr>
      </p:pic>
    </p:spTree>
    <p:extLst>
      <p:ext uri="{BB962C8B-B14F-4D97-AF65-F5344CB8AC3E}">
        <p14:creationId xmlns:p14="http://schemas.microsoft.com/office/powerpoint/2010/main" val="314550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Menu de Parâmetros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/>
          <a:lstStyle/>
          <a:p>
            <a:r>
              <a:rPr lang="pt-BR" dirty="0" smtClean="0"/>
              <a:t>Offset de umidade do solo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216"/>
            <a:ext cx="4040188" cy="2272605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008" y="2348880"/>
            <a:ext cx="4041775" cy="639762"/>
          </a:xfrm>
        </p:spPr>
        <p:txBody>
          <a:bodyPr/>
          <a:lstStyle/>
          <a:p>
            <a:r>
              <a:rPr lang="pt-BR" dirty="0" smtClean="0"/>
              <a:t>Offset de umidade do ar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13770"/>
            <a:ext cx="4041775" cy="2273498"/>
          </a:xfrm>
        </p:spPr>
      </p:pic>
    </p:spTree>
    <p:extLst>
      <p:ext uri="{BB962C8B-B14F-4D97-AF65-F5344CB8AC3E}">
        <p14:creationId xmlns:p14="http://schemas.microsoft.com/office/powerpoint/2010/main" val="47764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parâmetros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40433"/>
            <a:ext cx="6111310" cy="3096345"/>
          </a:xfrm>
        </p:spPr>
      </p:pic>
      <p:sp>
        <p:nvSpPr>
          <p:cNvPr id="5" name="CaixaDeTexto 4"/>
          <p:cNvSpPr txBox="1"/>
          <p:nvPr/>
        </p:nvSpPr>
        <p:spPr>
          <a:xfrm>
            <a:off x="1403648" y="2708920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Ajuste do relógio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1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parâmetros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Modo timer desabilitado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2856"/>
            <a:ext cx="4104456" cy="2272605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Modo timer habilitado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2856"/>
            <a:ext cx="4041775" cy="2273498"/>
          </a:xfrm>
        </p:spPr>
      </p:pic>
      <p:sp>
        <p:nvSpPr>
          <p:cNvPr id="4" name="CaixaDeTexto 3"/>
          <p:cNvSpPr txBox="1"/>
          <p:nvPr/>
        </p:nvSpPr>
        <p:spPr>
          <a:xfrm>
            <a:off x="395536" y="465313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* O modo timer é um opcional para o usuário. Ele pode ser habilitado a qualquer momento e funciona da seguinte forma: </a:t>
            </a:r>
          </a:p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Programa-se o horário para a bomba ligar e o horário para a bomba desligar.</a:t>
            </a:r>
          </a:p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Obs: Se ocorrer o Alerta 004 (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ensor de Umidade do solo com problemas), o modo Timer é habilitado automaticamente para que as plantas sejam irrigadas pelo menos uma vez ao dia com o tempo anteriormente determinado.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9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parâmetros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Ajuste para ligar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996952"/>
            <a:ext cx="4040188" cy="2272605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008" y="2348880"/>
            <a:ext cx="4041775" cy="639762"/>
          </a:xfrm>
        </p:spPr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Ajuste para desligar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13770"/>
            <a:ext cx="4041775" cy="2273498"/>
          </a:xfrm>
        </p:spPr>
      </p:pic>
    </p:spTree>
    <p:extLst>
      <p:ext uri="{BB962C8B-B14F-4D97-AF65-F5344CB8AC3E}">
        <p14:creationId xmlns:p14="http://schemas.microsoft.com/office/powerpoint/2010/main" val="152447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acionamentos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23528" y="2348880"/>
            <a:ext cx="4464496" cy="639762"/>
          </a:xfrm>
        </p:spPr>
        <p:txBody>
          <a:bodyPr>
            <a:no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Aquecimento modo automático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716016" y="2348880"/>
            <a:ext cx="4041775" cy="639762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Aquecimento modo ligado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216"/>
            <a:ext cx="4040188" cy="2272605"/>
          </a:xfrm>
        </p:spPr>
      </p:pic>
      <p:pic>
        <p:nvPicPr>
          <p:cNvPr id="12" name="Espaço Reservado para Conteúdo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13770"/>
            <a:ext cx="4041775" cy="2273498"/>
          </a:xfrm>
        </p:spPr>
      </p:pic>
    </p:spTree>
    <p:extLst>
      <p:ext uri="{BB962C8B-B14F-4D97-AF65-F5344CB8AC3E}">
        <p14:creationId xmlns:p14="http://schemas.microsoft.com/office/powerpoint/2010/main" val="421035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smtClean="0">
                <a:latin typeface="Times New Roman" pitchFamily="18" charset="0"/>
                <a:cs typeface="Times New Roman" pitchFamily="18" charset="0"/>
              </a:rPr>
              <a:t>Objetivo</a:t>
            </a:r>
            <a:endParaRPr lang="pt-BR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i="1" dirty="0" smtClean="0"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projeto tem como objetivo </a:t>
            </a:r>
            <a:r>
              <a:rPr lang="pt-BR" i="1" dirty="0" smtClean="0">
                <a:latin typeface="Times New Roman" pitchFamily="18" charset="0"/>
                <a:cs typeface="Times New Roman" pitchFamily="18" charset="0"/>
              </a:rPr>
              <a:t>de facilitar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o desenvolvimento da planta através de um controle de climatização em estufa fechada, sendo assim, temos um controle que verifica a umidade do solo onde </a:t>
            </a:r>
            <a:r>
              <a:rPr lang="pt-BR" i="1" dirty="0" smtClean="0">
                <a:latin typeface="Times New Roman" pitchFamily="18" charset="0"/>
                <a:cs typeface="Times New Roman" pitchFamily="18" charset="0"/>
              </a:rPr>
              <a:t>estará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sendo plantado. O sistema irá fazer com que o agricultor tenha vantagens durante o processo de plantio, o equipamento disponibiliza funções de parâmetros que podem ser alterados para cada tipo de </a:t>
            </a:r>
            <a:r>
              <a:rPr lang="pt-BR" i="1" dirty="0" smtClean="0">
                <a:latin typeface="Times New Roman" pitchFamily="18" charset="0"/>
                <a:cs typeface="Times New Roman" pitchFamily="18" charset="0"/>
              </a:rPr>
              <a:t>planta. Ao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longo dos estudos realizados pelos agrônomos, algumas espécies de plantas exigem ambientes fechados e controlados, mas nem todos os agricultores possuem equipamentos e sistemas que realizem tal controle.</a:t>
            </a:r>
            <a:endParaRPr lang="pt-BR" i="1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96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acionamentos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>
            <a:normAutofit fontScale="92500"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Resfriamento modo automático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216"/>
            <a:ext cx="4040188" cy="2272605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008" y="2348880"/>
            <a:ext cx="4041775" cy="639762"/>
          </a:xfrm>
        </p:spPr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Resfriamento modo ligado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13770"/>
            <a:ext cx="4041775" cy="2273498"/>
          </a:xfrm>
        </p:spPr>
      </p:pic>
    </p:spTree>
    <p:extLst>
      <p:ext uri="{BB962C8B-B14F-4D97-AF65-F5344CB8AC3E}">
        <p14:creationId xmlns:p14="http://schemas.microsoft.com/office/powerpoint/2010/main" val="28168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parâmetros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5536" y="2348880"/>
            <a:ext cx="4040188" cy="639762"/>
          </a:xfrm>
        </p:spPr>
        <p:txBody>
          <a:bodyPr>
            <a:normAutofit fontScale="92500"/>
          </a:bodyPr>
          <a:lstStyle/>
          <a:p>
            <a:pPr algn="ctr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Umidificador modo automático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216"/>
            <a:ext cx="4040188" cy="2272605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008" y="2348880"/>
            <a:ext cx="4041775" cy="639762"/>
          </a:xfrm>
        </p:spPr>
        <p:txBody>
          <a:bodyPr/>
          <a:lstStyle/>
          <a:p>
            <a:pPr algn="ctr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Umidificador modo ligado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13770"/>
            <a:ext cx="4041775" cy="2273498"/>
          </a:xfrm>
        </p:spPr>
      </p:pic>
    </p:spTree>
    <p:extLst>
      <p:ext uri="{BB962C8B-B14F-4D97-AF65-F5344CB8AC3E}">
        <p14:creationId xmlns:p14="http://schemas.microsoft.com/office/powerpoint/2010/main" val="110072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parâmetros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/>
          <a:lstStyle/>
          <a:p>
            <a:pPr algn="ctr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Irrigação modo automático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216"/>
            <a:ext cx="4040188" cy="2272605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008" y="2348880"/>
            <a:ext cx="4041775" cy="639762"/>
          </a:xfrm>
        </p:spPr>
        <p:txBody>
          <a:bodyPr/>
          <a:lstStyle/>
          <a:p>
            <a:pPr algn="ctr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Irrigação modo ligado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13770"/>
            <a:ext cx="4041775" cy="2273498"/>
          </a:xfrm>
        </p:spPr>
      </p:pic>
    </p:spTree>
    <p:extLst>
      <p:ext uri="{BB962C8B-B14F-4D97-AF65-F5344CB8AC3E}">
        <p14:creationId xmlns:p14="http://schemas.microsoft.com/office/powerpoint/2010/main" val="347434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acionamentos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24944"/>
            <a:ext cx="7263438" cy="3489251"/>
          </a:xfrm>
        </p:spPr>
      </p:pic>
      <p:sp>
        <p:nvSpPr>
          <p:cNvPr id="5" name="CaixaDeTexto 4"/>
          <p:cNvSpPr txBox="1"/>
          <p:nvPr/>
        </p:nvSpPr>
        <p:spPr>
          <a:xfrm>
            <a:off x="971600" y="2412475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Irrigação modo timer</a:t>
            </a:r>
            <a:endParaRPr lang="pt-BR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71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registros 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08920"/>
            <a:ext cx="8046156" cy="3989040"/>
          </a:xfrm>
        </p:spPr>
      </p:pic>
      <p:sp>
        <p:nvSpPr>
          <p:cNvPr id="5" name="CaixaDeTexto 4"/>
          <p:cNvSpPr txBox="1"/>
          <p:nvPr/>
        </p:nvSpPr>
        <p:spPr>
          <a:xfrm>
            <a:off x="683568" y="2152020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Registro de temperatura mínima e máxima</a:t>
            </a:r>
            <a:endParaRPr lang="pt-BR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registros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Registro de umidade do solo mínima e máxima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008" y="2348880"/>
            <a:ext cx="4041775" cy="639762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Registro de umidade do ar mínima e máxima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13770"/>
            <a:ext cx="4041775" cy="2273498"/>
          </a:xfrm>
        </p:spPr>
      </p:pic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216"/>
            <a:ext cx="4040188" cy="2272605"/>
          </a:xfrm>
        </p:spPr>
      </p:pic>
    </p:spTree>
    <p:extLst>
      <p:ext uri="{BB962C8B-B14F-4D97-AF65-F5344CB8AC3E}">
        <p14:creationId xmlns:p14="http://schemas.microsoft.com/office/powerpoint/2010/main" val="223170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Menu de registros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52936"/>
            <a:ext cx="7479462" cy="3777283"/>
          </a:xfrm>
        </p:spPr>
      </p:pic>
      <p:sp>
        <p:nvSpPr>
          <p:cNvPr id="5" name="CaixaDeTexto 4"/>
          <p:cNvSpPr txBox="1"/>
          <p:nvPr/>
        </p:nvSpPr>
        <p:spPr>
          <a:xfrm>
            <a:off x="971600" y="227687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Relógio e registros de alertas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Tabela de Alertas X códigos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809383"/>
              </p:ext>
            </p:extLst>
          </p:nvPr>
        </p:nvGraphicFramePr>
        <p:xfrm>
          <a:off x="1744663" y="1268760"/>
          <a:ext cx="5653108" cy="48755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3277"/>
                <a:gridCol w="1413277"/>
                <a:gridCol w="1413277"/>
                <a:gridCol w="1413277"/>
              </a:tblGrid>
              <a:tr h="2055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Alerta</a:t>
                      </a:r>
                      <a:endParaRPr lang="pt-BR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Descrição</a:t>
                      </a:r>
                      <a:endParaRPr lang="pt-BR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Causas Prováveis</a:t>
                      </a:r>
                      <a:endParaRPr lang="pt-BR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Conselho</a:t>
                      </a:r>
                      <a:endParaRPr lang="pt-BR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033" marR="67033" marT="0" marB="0"/>
                </a:tc>
              </a:tr>
              <a:tr h="6167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Nível de Água baixo no Reservatório</a:t>
                      </a:r>
                      <a:endParaRPr lang="pt-BR" sz="11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Água no reservatório está abaixo do nível da bomba</a:t>
                      </a:r>
                      <a:endParaRPr lang="pt-BR" sz="11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Abastecer o reservatório</a:t>
                      </a:r>
                      <a:endParaRPr lang="pt-BR" sz="11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</a:tr>
              <a:tr h="10899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Algo de errado com o Sensor de Temperatura</a:t>
                      </a:r>
                      <a:endParaRPr lang="pt-BR" sz="11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Há algum fio do sensor desconectado ou cortado / Sensor de temperatura pode estar queimado</a:t>
                      </a:r>
                      <a:endParaRPr lang="pt-BR" sz="11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Verificar á instalação do sensor de temperatura</a:t>
                      </a:r>
                      <a:endParaRPr lang="pt-BR" sz="11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</a:tr>
              <a:tr h="13803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4</a:t>
                      </a:r>
                      <a:endParaRPr lang="pt-BR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Algo de errado com o Sensor de Umidade do solo </a:t>
                      </a:r>
                      <a:endParaRPr lang="pt-BR" sz="110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pt-BR" sz="11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Há algum fio do sensor desconectado ou danificado/</a:t>
                      </a:r>
                      <a:endParaRPr lang="pt-BR" sz="110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 hastes estão fora do solo</a:t>
                      </a:r>
                      <a:endParaRPr lang="pt-BR" sz="11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Verificar á instalação do sensor de umidade do solo/</a:t>
                      </a:r>
                      <a:endParaRPr lang="pt-BR" sz="11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Verificar se as hastes estão encaixadas corretamente no solo</a:t>
                      </a:r>
                      <a:endParaRPr lang="pt-BR" sz="11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</a:tr>
              <a:tr h="10998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8</a:t>
                      </a:r>
                      <a:endParaRPr lang="pt-BR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 </a:t>
                      </a:r>
                      <a:endParaRPr lang="pt-BR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Algo de errado com o Sensor de Umidade do Ar </a:t>
                      </a:r>
                      <a:endParaRPr lang="pt-BR" sz="11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Há algum fio do sensor desconectado ou danificado/</a:t>
                      </a:r>
                      <a:endParaRPr lang="pt-BR" sz="11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Sensor de Umidade do Ar pode estar queimado</a:t>
                      </a:r>
                      <a:endParaRPr lang="pt-BR" sz="11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Verificar á instalação do sensor de Umidade do Ar</a:t>
                      </a:r>
                      <a:endParaRPr lang="pt-BR" sz="11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7033" marR="67033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44663" y="14255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Softwares e Acessórios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Gravador PK </a:t>
            </a:r>
            <a:r>
              <a:rPr lang="pt-BR" dirty="0" err="1" smtClean="0">
                <a:latin typeface="Times New Roman" pitchFamily="18" charset="0"/>
                <a:cs typeface="Times New Roman" pitchFamily="18" charset="0"/>
              </a:rPr>
              <a:t>Burner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04864"/>
            <a:ext cx="3384376" cy="2272605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Software de gravação </a:t>
            </a:r>
            <a:r>
              <a:rPr lang="pt-BR" dirty="0" err="1" smtClean="0">
                <a:latin typeface="Times New Roman" pitchFamily="18" charset="0"/>
                <a:cs typeface="Times New Roman" pitchFamily="18" charset="0"/>
              </a:rPr>
              <a:t>PICkit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2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174874"/>
            <a:ext cx="4536504" cy="4350470"/>
          </a:xfrm>
        </p:spPr>
      </p:pic>
    </p:spTree>
    <p:extLst>
      <p:ext uri="{BB962C8B-B14F-4D97-AF65-F5344CB8AC3E}">
        <p14:creationId xmlns:p14="http://schemas.microsoft.com/office/powerpoint/2010/main" val="22622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Software e Acessórios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04864"/>
            <a:ext cx="8229600" cy="4464496"/>
          </a:xfrm>
        </p:spPr>
      </p:pic>
      <p:sp>
        <p:nvSpPr>
          <p:cNvPr id="7" name="CaixaDeTexto 6"/>
          <p:cNvSpPr txBox="1"/>
          <p:nvPr/>
        </p:nvSpPr>
        <p:spPr>
          <a:xfrm>
            <a:off x="539552" y="1772816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Software de simulação PROTEUS 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9789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Vantagens</a:t>
            </a:r>
            <a:endParaRPr lang="pt-B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i="1" dirty="0" smtClean="0">
                <a:latin typeface="Times New Roman" pitchFamily="18" charset="0"/>
                <a:cs typeface="Times New Roman" pitchFamily="18" charset="0"/>
              </a:rPr>
              <a:t>Controle </a:t>
            </a:r>
            <a:r>
              <a:rPr lang="pt-BR" sz="2800" i="1" dirty="0">
                <a:latin typeface="Times New Roman" pitchFamily="18" charset="0"/>
                <a:cs typeface="Times New Roman" pitchFamily="18" charset="0"/>
              </a:rPr>
              <a:t>de Temperatura (Cº)</a:t>
            </a:r>
          </a:p>
          <a:p>
            <a:r>
              <a:rPr lang="pt-BR" sz="2800" i="1" dirty="0" smtClean="0">
                <a:latin typeface="Times New Roman" pitchFamily="18" charset="0"/>
                <a:cs typeface="Times New Roman" pitchFamily="18" charset="0"/>
              </a:rPr>
              <a:t>Controle </a:t>
            </a:r>
            <a:r>
              <a:rPr lang="pt-BR" sz="2800" i="1" dirty="0">
                <a:latin typeface="Times New Roman" pitchFamily="18" charset="0"/>
                <a:cs typeface="Times New Roman" pitchFamily="18" charset="0"/>
              </a:rPr>
              <a:t>de Umidade Relativa do Ar (RHar %)</a:t>
            </a:r>
          </a:p>
          <a:p>
            <a:r>
              <a:rPr lang="pt-BR" sz="2800" i="1" dirty="0" smtClean="0">
                <a:latin typeface="Times New Roman" pitchFamily="18" charset="0"/>
                <a:cs typeface="Times New Roman" pitchFamily="18" charset="0"/>
              </a:rPr>
              <a:t>Controle </a:t>
            </a:r>
            <a:r>
              <a:rPr lang="pt-BR" sz="2800" i="1" dirty="0">
                <a:latin typeface="Times New Roman" pitchFamily="18" charset="0"/>
                <a:cs typeface="Times New Roman" pitchFamily="18" charset="0"/>
              </a:rPr>
              <a:t>de Umidade Relativa do Solo (RHsolo %)</a:t>
            </a:r>
          </a:p>
          <a:p>
            <a:r>
              <a:rPr lang="pt-BR" sz="2800" i="1" dirty="0" smtClean="0">
                <a:latin typeface="Times New Roman" pitchFamily="18" charset="0"/>
                <a:cs typeface="Times New Roman" pitchFamily="18" charset="0"/>
              </a:rPr>
              <a:t>Verificação </a:t>
            </a:r>
            <a:r>
              <a:rPr lang="pt-BR" sz="2800" i="1" dirty="0">
                <a:latin typeface="Times New Roman" pitchFamily="18" charset="0"/>
                <a:cs typeface="Times New Roman" pitchFamily="18" charset="0"/>
              </a:rPr>
              <a:t>do nível de água no reservatório utilizado para irrigação e pulverização</a:t>
            </a:r>
          </a:p>
          <a:p>
            <a:r>
              <a:rPr lang="pt-BR" sz="2800" i="1" dirty="0" smtClean="0">
                <a:latin typeface="Times New Roman" pitchFamily="18" charset="0"/>
                <a:cs typeface="Times New Roman" pitchFamily="18" charset="0"/>
              </a:rPr>
              <a:t>Economia </a:t>
            </a:r>
            <a:r>
              <a:rPr lang="pt-BR" sz="2800" i="1" dirty="0">
                <a:latin typeface="Times New Roman" pitchFamily="18" charset="0"/>
                <a:cs typeface="Times New Roman" pitchFamily="18" charset="0"/>
              </a:rPr>
              <a:t>de Energia </a:t>
            </a:r>
          </a:p>
          <a:p>
            <a:r>
              <a:rPr lang="pt-BR" sz="2800" i="1" dirty="0" smtClean="0">
                <a:latin typeface="Times New Roman" pitchFamily="18" charset="0"/>
                <a:cs typeface="Times New Roman" pitchFamily="18" charset="0"/>
              </a:rPr>
              <a:t>Economia </a:t>
            </a:r>
            <a:r>
              <a:rPr lang="pt-BR" sz="2800" i="1" dirty="0">
                <a:latin typeface="Times New Roman" pitchFamily="18" charset="0"/>
                <a:cs typeface="Times New Roman" pitchFamily="18" charset="0"/>
              </a:rPr>
              <a:t>de água</a:t>
            </a:r>
          </a:p>
          <a:p>
            <a:r>
              <a:rPr lang="pt-BR" sz="2800" i="1" dirty="0" smtClean="0">
                <a:latin typeface="Times New Roman" pitchFamily="18" charset="0"/>
                <a:cs typeface="Times New Roman" pitchFamily="18" charset="0"/>
              </a:rPr>
              <a:t>Maior </a:t>
            </a:r>
            <a:r>
              <a:rPr lang="pt-BR" sz="2800" i="1" dirty="0">
                <a:latin typeface="Times New Roman" pitchFamily="18" charset="0"/>
                <a:cs typeface="Times New Roman" pitchFamily="18" charset="0"/>
              </a:rPr>
              <a:t>rendimento na </a:t>
            </a:r>
            <a:r>
              <a:rPr lang="pt-BR" sz="2800" i="1" dirty="0" smtClean="0">
                <a:latin typeface="Times New Roman" pitchFamily="18" charset="0"/>
                <a:cs typeface="Times New Roman" pitchFamily="18" charset="0"/>
              </a:rPr>
              <a:t>produção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03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Softwares e Acessórios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8229600" cy="4385906"/>
          </a:xfrm>
        </p:spPr>
      </p:pic>
      <p:sp>
        <p:nvSpPr>
          <p:cNvPr id="5" name="CaixaDeTexto 4"/>
          <p:cNvSpPr txBox="1"/>
          <p:nvPr/>
        </p:nvSpPr>
        <p:spPr>
          <a:xfrm>
            <a:off x="395536" y="1772816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Software de Programação PIC C COMPILER (CCS)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Comunicação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O equipamento trás também a possibilidade de adquirir dados e dar comandos remotamente através de dispositivos de comunicação como USB para PC e BLUETOOTH para CELULARES, SMARTPHONES e TABLETS.</a:t>
            </a:r>
          </a:p>
        </p:txBody>
      </p:sp>
    </p:spTree>
    <p:extLst>
      <p:ext uri="{BB962C8B-B14F-4D97-AF65-F5344CB8AC3E}">
        <p14:creationId xmlns:p14="http://schemas.microsoft.com/office/powerpoint/2010/main" val="42406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Comunicação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7" y="2791619"/>
            <a:ext cx="2143125" cy="2143125"/>
          </a:xfrm>
        </p:spPr>
      </p:pic>
      <p:sp>
        <p:nvSpPr>
          <p:cNvPr id="6" name="CaixaDeTexto 5"/>
          <p:cNvSpPr txBox="1"/>
          <p:nvPr/>
        </p:nvSpPr>
        <p:spPr>
          <a:xfrm>
            <a:off x="3563888" y="1772816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USB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8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Comunicação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55437"/>
            <a:ext cx="4038600" cy="3015488"/>
          </a:xfrm>
        </p:spPr>
      </p:pic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81276"/>
            <a:ext cx="4038600" cy="2963810"/>
          </a:xfrm>
        </p:spPr>
      </p:pic>
      <p:sp>
        <p:nvSpPr>
          <p:cNvPr id="6" name="CaixaDeTexto 5"/>
          <p:cNvSpPr txBox="1"/>
          <p:nvPr/>
        </p:nvSpPr>
        <p:spPr>
          <a:xfrm>
            <a:off x="467544" y="190760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Dispositivo USB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16016" y="1907607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Software Termite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74637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Comunicação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564904"/>
            <a:ext cx="3250794" cy="3250794"/>
          </a:xfrm>
        </p:spPr>
      </p:pic>
      <p:sp>
        <p:nvSpPr>
          <p:cNvPr id="5" name="CaixaDeTexto 4"/>
          <p:cNvSpPr txBox="1"/>
          <p:nvPr/>
        </p:nvSpPr>
        <p:spPr>
          <a:xfrm>
            <a:off x="3347864" y="1700808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Bluetooth</a:t>
            </a:r>
            <a:r>
              <a:rPr lang="pt-BR" sz="2400" b="1" dirty="0" smtClean="0"/>
              <a:t>™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675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Comunicação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Dispositivo Bluetooth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2174875"/>
            <a:ext cx="3951288" cy="3951288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498975" cy="639762"/>
          </a:xfrm>
        </p:spPr>
        <p:txBody>
          <a:bodyPr>
            <a:normAutofit fontScale="92500"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Software Bluetooth SPP (Android)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174875"/>
            <a:ext cx="3456384" cy="395128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284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1560" y="0"/>
            <a:ext cx="7772400" cy="1470025"/>
          </a:xfrm>
        </p:spPr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Comunicação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9552" y="1268760"/>
            <a:ext cx="7992888" cy="5112568"/>
          </a:xfrm>
        </p:spPr>
        <p:txBody>
          <a:bodyPr/>
          <a:lstStyle/>
          <a:p>
            <a:pPr algn="l"/>
            <a:r>
              <a:rPr lang="pt-B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Lista de comandos: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endParaRPr lang="pt-BR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61914"/>
              </p:ext>
            </p:extLst>
          </p:nvPr>
        </p:nvGraphicFramePr>
        <p:xfrm>
          <a:off x="611560" y="1700808"/>
          <a:ext cx="6096000" cy="477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Letra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Comando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pt-BR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ou v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Envia</a:t>
                      </a:r>
                      <a:r>
                        <a:rPr lang="pt-BR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valores dos sensores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M ou</a:t>
                      </a:r>
                      <a:r>
                        <a:rPr lang="pt-BR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Envia valores Min.</a:t>
                      </a:r>
                      <a:r>
                        <a:rPr lang="pt-BR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e Max.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E ou</a:t>
                      </a:r>
                      <a:r>
                        <a:rPr lang="pt-BR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e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Envia</a:t>
                      </a:r>
                      <a:r>
                        <a:rPr lang="pt-BR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Registro de Alertas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Aciona Aquecimento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06040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Desliga Aquecimento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27640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Aciona</a:t>
                      </a:r>
                      <a:r>
                        <a:rPr lang="pt-BR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Resfriamento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4558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Desliga Resfriamento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4559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Aciona</a:t>
                      </a:r>
                      <a:r>
                        <a:rPr lang="pt-BR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Umidificação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4558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Desliga Umidificação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4559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Aciona</a:t>
                      </a:r>
                      <a:r>
                        <a:rPr lang="pt-BR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Irrigação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4558"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Desliga Irrigação</a:t>
                      </a:r>
                      <a:endParaRPr lang="pt-B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0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Hardware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546848" cy="639762"/>
          </a:xfrm>
        </p:spPr>
        <p:txBody>
          <a:bodyPr>
            <a:no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Placa montada em protoboard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4040188" cy="3672408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                       PCM 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83360" y="2209528"/>
            <a:ext cx="4041775" cy="3888431"/>
          </a:xfrm>
        </p:spPr>
      </p:pic>
    </p:spTree>
    <p:extLst>
      <p:ext uri="{BB962C8B-B14F-4D97-AF65-F5344CB8AC3E}">
        <p14:creationId xmlns:p14="http://schemas.microsoft.com/office/powerpoint/2010/main" val="31640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Hardware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Sensor de temperatura LM35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132856"/>
            <a:ext cx="3808510" cy="3960439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498975" cy="639762"/>
          </a:xfrm>
        </p:spPr>
        <p:txBody>
          <a:bodyPr>
            <a:no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Sensor de Umidade HIH-4000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68" y="2174875"/>
            <a:ext cx="3951288" cy="3951288"/>
          </a:xfrm>
        </p:spPr>
      </p:pic>
    </p:spTree>
    <p:extLst>
      <p:ext uri="{BB962C8B-B14F-4D97-AF65-F5344CB8AC3E}">
        <p14:creationId xmlns:p14="http://schemas.microsoft.com/office/powerpoint/2010/main" val="24365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Hardware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08004"/>
            <a:ext cx="4525963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2411760" y="1484784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Sensor de Umidade do solo 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11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Hardware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9553" y="1600200"/>
            <a:ext cx="2684893" cy="4525963"/>
          </a:xfrm>
        </p:spPr>
      </p:pic>
      <p:sp>
        <p:nvSpPr>
          <p:cNvPr id="8" name="CaixaDeTexto 7"/>
          <p:cNvSpPr txBox="1"/>
          <p:nvPr/>
        </p:nvSpPr>
        <p:spPr>
          <a:xfrm>
            <a:off x="1763688" y="1734810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Placa com sensores (Temperatura e Umidade)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5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4795" y="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Hardware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017"/>
            <a:ext cx="8136904" cy="5401351"/>
          </a:xfrm>
        </p:spPr>
      </p:pic>
      <p:sp>
        <p:nvSpPr>
          <p:cNvPr id="5" name="CaixaDeTexto 4"/>
          <p:cNvSpPr txBox="1"/>
          <p:nvPr/>
        </p:nvSpPr>
        <p:spPr>
          <a:xfrm>
            <a:off x="414795" y="878352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Esquema eletrônico</a:t>
            </a: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Função dos LED’s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29" y="2204864"/>
            <a:ext cx="561975" cy="533400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80" y="5394548"/>
            <a:ext cx="561975" cy="533400"/>
          </a:xfrm>
          <a:prstGeom prst="rect">
            <a:avLst/>
          </a:prstGeom>
        </p:spPr>
      </p:pic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1" y="2996952"/>
            <a:ext cx="561975" cy="533400"/>
          </a:xfrm>
          <a:prstGeom prst="rect">
            <a:avLst/>
          </a:prstGeom>
        </p:spPr>
      </p:pic>
      <p:pic>
        <p:nvPicPr>
          <p:cNvPr id="7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80" y="3798933"/>
            <a:ext cx="561975" cy="533400"/>
          </a:xfrm>
          <a:prstGeom prst="rect">
            <a:avLst/>
          </a:prstGeom>
        </p:spPr>
      </p:pic>
      <p:pic>
        <p:nvPicPr>
          <p:cNvPr id="8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80" y="4581128"/>
            <a:ext cx="561975" cy="53340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780455" y="2204864"/>
            <a:ext cx="2791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Aquecimento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0455" y="3009115"/>
            <a:ext cx="221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Resfriamento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796318" y="380911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Umidificação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96318" y="4581128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Irrigação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796318" y="5394548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Alertas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6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744</Words>
  <Application>Microsoft Office PowerPoint</Application>
  <PresentationFormat>Apresentação na tela (4:3)</PresentationFormat>
  <Paragraphs>169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Tema do Office</vt:lpstr>
      <vt:lpstr> Trabalho de Formatura do Curso de Automação Industrial Climatização e controle de solo em Estufa “Cliconsoles”</vt:lpstr>
      <vt:lpstr>Objetivo</vt:lpstr>
      <vt:lpstr>Vantagens</vt:lpstr>
      <vt:lpstr>Hardware</vt:lpstr>
      <vt:lpstr>Hardware</vt:lpstr>
      <vt:lpstr>Hardware</vt:lpstr>
      <vt:lpstr>Hardware</vt:lpstr>
      <vt:lpstr>Hardware</vt:lpstr>
      <vt:lpstr>Função dos LED’s</vt:lpstr>
      <vt:lpstr>Função das teclas</vt:lpstr>
      <vt:lpstr>Telas de Comando</vt:lpstr>
      <vt:lpstr>Telas Principais</vt:lpstr>
      <vt:lpstr>Menu de parâmetros</vt:lpstr>
      <vt:lpstr>Menu de Parâmetros</vt:lpstr>
      <vt:lpstr>Menu de Parâmetros</vt:lpstr>
      <vt:lpstr>Menu de parâmetros</vt:lpstr>
      <vt:lpstr>Menu de parâmetros</vt:lpstr>
      <vt:lpstr>Menu de parâmetros</vt:lpstr>
      <vt:lpstr>Menu de acionamentos</vt:lpstr>
      <vt:lpstr>Menu de acionamentos</vt:lpstr>
      <vt:lpstr>Menu de parâmetros</vt:lpstr>
      <vt:lpstr>Menu de parâmetros</vt:lpstr>
      <vt:lpstr>Menu de acionamentos</vt:lpstr>
      <vt:lpstr>Menu de registros </vt:lpstr>
      <vt:lpstr>Menu de registros</vt:lpstr>
      <vt:lpstr>Menu de registros</vt:lpstr>
      <vt:lpstr>Tabela de Alertas X códigos</vt:lpstr>
      <vt:lpstr>Softwares e Acessórios</vt:lpstr>
      <vt:lpstr>Software e Acessórios</vt:lpstr>
      <vt:lpstr>Softwares e Acessórios</vt:lpstr>
      <vt:lpstr>Comunicação</vt:lpstr>
      <vt:lpstr>Comunicação</vt:lpstr>
      <vt:lpstr>Comunicação</vt:lpstr>
      <vt:lpstr>Comunicação</vt:lpstr>
      <vt:lpstr>Comunicação</vt:lpstr>
      <vt:lpstr>Comunicação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TCC- Trabalho de Conclusão do Curso de Automação Industrial</dc:title>
  <dc:creator>Everson</dc:creator>
  <cp:lastModifiedBy>Everson</cp:lastModifiedBy>
  <cp:revision>35</cp:revision>
  <dcterms:created xsi:type="dcterms:W3CDTF">2014-09-26T19:05:39Z</dcterms:created>
  <dcterms:modified xsi:type="dcterms:W3CDTF">2014-10-07T23:51:20Z</dcterms:modified>
</cp:coreProperties>
</file>